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1" r:id="rId3"/>
    <p:sldId id="259" r:id="rId4"/>
    <p:sldId id="263" r:id="rId5"/>
    <p:sldId id="264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63245" y="170815"/>
            <a:ext cx="10619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题目要求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63245" y="1272540"/>
            <a:ext cx="1120140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定义对字符串插入一个字符、删除一个字符、替换一个字符的操作分别为i，d，r。例如，给定字符串abcdef，i 1 c代表在第1个字符后插入字符c，操作完成后的字符串为acbcdef。请根据题目要求，运算出相应操作之后的字符串。</a:t>
            </a:r>
          </a:p>
          <a:p>
            <a:endParaRPr lang="zh-CN" altLang="en-US"/>
          </a:p>
          <a:p>
            <a:r>
              <a:rPr lang="zh-CN" altLang="en-US"/>
              <a:t>输入</a:t>
            </a:r>
          </a:p>
          <a:p>
            <a:r>
              <a:rPr lang="zh-CN" altLang="en-US"/>
              <a:t>第一行为输入的字符串S（长度1&lt;L&lt;=15）；第二行一个整数N（1&lt;=N&lt;=20）表示接下来有N个操作，每行一个操作，每次都是对初始输入的字符串进行操作。</a:t>
            </a:r>
          </a:p>
          <a:p>
            <a:r>
              <a:rPr lang="zh-CN" altLang="en-US"/>
              <a:t>输出</a:t>
            </a:r>
          </a:p>
          <a:p>
            <a:r>
              <a:rPr lang="zh-CN" altLang="en-US"/>
              <a:t>相应操作时候的字符串。当插入位置大于字符串长度时，将插入的字符放置在字符串末尾；删除或替换的位置大于字符串长度时，逆序输出字符串。操作除i，d，r外，均属非法操作，此时逆序输出字符串。</a:t>
            </a:r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63245" y="179070"/>
            <a:ext cx="10619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题目要求</a:t>
            </a: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2CB9B822-2EFE-4006-845E-CB2AB2AE4B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69"/>
    </mc:Choice>
    <mc:Fallback>
      <p:transition spd="slow" advTm="56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63245" y="170815"/>
            <a:ext cx="10619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题目要求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23595" y="1054735"/>
            <a:ext cx="1097915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样例输入</a:t>
            </a:r>
            <a:endParaRPr lang="zh-CN" altLang="en-US"/>
          </a:p>
          <a:p>
            <a:r>
              <a:rPr lang="zh-CN" altLang="en-US">
                <a:sym typeface="+mn-ea"/>
              </a:rPr>
              <a:t>abcdef</a:t>
            </a:r>
            <a:endParaRPr lang="zh-CN" altLang="en-US"/>
          </a:p>
          <a:p>
            <a:r>
              <a:rPr lang="zh-CN" altLang="en-US">
                <a:sym typeface="+mn-ea"/>
              </a:rPr>
              <a:t>4</a:t>
            </a:r>
            <a:endParaRPr lang="zh-CN" altLang="en-US"/>
          </a:p>
          <a:p>
            <a:r>
              <a:rPr lang="zh-CN" altLang="en-US">
                <a:sym typeface="+mn-ea"/>
              </a:rPr>
              <a:t>i 2 c</a:t>
            </a:r>
            <a:endParaRPr lang="zh-CN" altLang="en-US"/>
          </a:p>
          <a:p>
            <a:r>
              <a:rPr lang="zh-CN" altLang="en-US">
                <a:sym typeface="+mn-ea"/>
              </a:rPr>
              <a:t>d 1</a:t>
            </a:r>
            <a:endParaRPr lang="zh-CN" altLang="en-US"/>
          </a:p>
          <a:p>
            <a:r>
              <a:rPr lang="zh-CN" altLang="en-US">
                <a:sym typeface="+mn-ea"/>
              </a:rPr>
              <a:t>r 1 b</a:t>
            </a:r>
            <a:endParaRPr lang="zh-CN" altLang="en-US"/>
          </a:p>
          <a:p>
            <a:r>
              <a:rPr lang="zh-CN" altLang="en-US">
                <a:sym typeface="+mn-ea"/>
              </a:rPr>
              <a:t>i 10 c</a:t>
            </a:r>
            <a:endParaRPr lang="zh-CN" altLang="en-US"/>
          </a:p>
          <a:p>
            <a:r>
              <a:rPr lang="zh-CN" altLang="en-US">
                <a:sym typeface="+mn-ea"/>
              </a:rPr>
              <a:t>样例输出</a:t>
            </a:r>
            <a:endParaRPr lang="zh-CN" altLang="en-US"/>
          </a:p>
          <a:p>
            <a:r>
              <a:rPr lang="zh-CN" altLang="en-US">
                <a:sym typeface="+mn-ea"/>
              </a:rPr>
              <a:t>abccdef</a:t>
            </a:r>
            <a:endParaRPr lang="zh-CN" altLang="en-US"/>
          </a:p>
          <a:p>
            <a:r>
              <a:rPr lang="zh-CN" altLang="en-US">
                <a:sym typeface="+mn-ea"/>
              </a:rPr>
              <a:t>bcdef</a:t>
            </a:r>
            <a:endParaRPr lang="zh-CN" altLang="en-US"/>
          </a:p>
          <a:p>
            <a:r>
              <a:rPr lang="zh-CN" altLang="en-US">
                <a:sym typeface="+mn-ea"/>
              </a:rPr>
              <a:t>bbcdef</a:t>
            </a:r>
            <a:endParaRPr lang="zh-CN" altLang="en-US"/>
          </a:p>
          <a:p>
            <a:r>
              <a:rPr lang="zh-CN" altLang="en-US">
                <a:sym typeface="+mn-ea"/>
              </a:rPr>
              <a:t>abcdefc</a:t>
            </a:r>
            <a:endParaRPr lang="zh-CN" altLang="en-US"/>
          </a:p>
          <a:p>
            <a:r>
              <a:rPr lang="zh-CN" altLang="en-US">
                <a:sym typeface="+mn-ea"/>
              </a:rPr>
              <a:t>提示</a:t>
            </a:r>
            <a:endParaRPr lang="zh-CN" altLang="en-US"/>
          </a:p>
          <a:p>
            <a:r>
              <a:rPr lang="zh-CN" altLang="en-US">
                <a:sym typeface="+mn-ea"/>
              </a:rPr>
              <a:t>字符串由大小写字母组成，无空格及标点符号。注意：每次都是对初始输入的字符串进行操作</a:t>
            </a:r>
            <a:endParaRPr lang="zh-CN" altLang="en-US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A87BF40E-5A67-416F-A19B-35A1E98022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33"/>
    </mc:Choice>
    <mc:Fallback>
      <p:transition spd="slow" advTm="18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1500" y="541020"/>
            <a:ext cx="98679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解题思路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42975" y="1271270"/>
            <a:ext cx="6560820" cy="5077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>
                <a:sym typeface="+mn-ea"/>
              </a:rPr>
              <a:t>实现功能</a:t>
            </a:r>
            <a:r>
              <a:rPr lang="en-US" altLang="zh-CN">
                <a:sym typeface="+mn-ea"/>
              </a:rPr>
              <a:t>:</a:t>
            </a:r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en-US" altLang="zh-CN">
                <a:sym typeface="+mn-ea"/>
              </a:rPr>
              <a:t>i   n   a  :   </a:t>
            </a:r>
            <a:r>
              <a:rPr lang="zh-CN" altLang="en-US">
                <a:sym typeface="+mn-ea"/>
              </a:rPr>
              <a:t>第</a:t>
            </a:r>
            <a:r>
              <a:rPr lang="en-US" altLang="zh-CN">
                <a:sym typeface="+mn-ea"/>
              </a:rPr>
              <a:t>n</a:t>
            </a:r>
            <a:r>
              <a:rPr lang="zh-CN" altLang="en-US">
                <a:sym typeface="+mn-ea"/>
              </a:rPr>
              <a:t>个后插入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字符</a:t>
            </a:r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en-US" altLang="zh-CN">
                <a:sym typeface="+mn-ea"/>
              </a:rPr>
              <a:t>d  n   :   </a:t>
            </a:r>
            <a:r>
              <a:rPr lang="zh-CN" altLang="en-US">
                <a:sym typeface="+mn-ea"/>
              </a:rPr>
              <a:t>删除第</a:t>
            </a:r>
            <a:r>
              <a:rPr lang="en-US" altLang="zh-CN">
                <a:sym typeface="+mn-ea"/>
              </a:rPr>
              <a:t>n</a:t>
            </a:r>
            <a:r>
              <a:rPr lang="zh-CN" altLang="en-US">
                <a:sym typeface="+mn-ea"/>
              </a:rPr>
              <a:t>个字符</a:t>
            </a:r>
          </a:p>
          <a:p>
            <a:pPr marL="342900" indent="-342900" fontAlgn="auto">
              <a:lnSpc>
                <a:spcPct val="150000"/>
              </a:lnSpc>
              <a:buAutoNum type="arabicPeriod"/>
            </a:pPr>
            <a:r>
              <a:rPr lang="en-US" altLang="zh-CN">
                <a:sym typeface="+mn-ea"/>
              </a:rPr>
              <a:t>r  n   a:   </a:t>
            </a:r>
            <a:r>
              <a:rPr lang="zh-CN" altLang="en-US">
                <a:sym typeface="+mn-ea"/>
              </a:rPr>
              <a:t>将第</a:t>
            </a:r>
            <a:r>
              <a:rPr lang="en-US" altLang="zh-CN">
                <a:sym typeface="+mn-ea"/>
              </a:rPr>
              <a:t>n</a:t>
            </a:r>
            <a:r>
              <a:rPr lang="zh-CN" altLang="en-US">
                <a:sym typeface="+mn-ea"/>
              </a:rPr>
              <a:t>个字符替换为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字符</a:t>
            </a:r>
          </a:p>
          <a:p>
            <a:pPr marL="342900" indent="-342900" fontAlgn="auto">
              <a:lnSpc>
                <a:spcPct val="150000"/>
              </a:lnSpc>
              <a:buAutoNum type="arabicPeriod"/>
            </a:pPr>
            <a:endParaRPr lang="zh-CN" altLang="en-US">
              <a:sym typeface="+mn-ea"/>
            </a:endParaRPr>
          </a:p>
          <a:p>
            <a:pPr marL="342900" indent="-342900" fontAlgn="auto">
              <a:lnSpc>
                <a:spcPct val="150000"/>
              </a:lnSpc>
              <a:buAutoNum type="arabicPeriod"/>
            </a:pPr>
            <a:endParaRPr lang="zh-CN" altLang="en-US">
              <a:sym typeface="+mn-ea"/>
            </a:endParaRPr>
          </a:p>
          <a:p>
            <a:pPr indent="0" fontAlgn="auto">
              <a:lnSpc>
                <a:spcPct val="150000"/>
              </a:lnSpc>
              <a:buNone/>
            </a:pPr>
            <a:r>
              <a:rPr lang="zh-CN" altLang="en-US">
                <a:sym typeface="+mn-ea"/>
              </a:rPr>
              <a:t>注意点：</a:t>
            </a:r>
          </a:p>
          <a:p>
            <a:pPr indent="0" fontAlgn="auto">
              <a:lnSpc>
                <a:spcPct val="150000"/>
              </a:lnSpc>
              <a:buNone/>
            </a:pPr>
            <a:r>
              <a:rPr lang="en-US" altLang="zh-CN">
                <a:sym typeface="+mn-ea"/>
              </a:rPr>
              <a:t>1. </a:t>
            </a:r>
            <a:r>
              <a:rPr lang="zh-CN" altLang="en-US">
                <a:sym typeface="+mn-ea"/>
              </a:rPr>
              <a:t>当插入位置大于字符串长度时，将插入的字符放置在字符串末尾；</a:t>
            </a:r>
          </a:p>
          <a:p>
            <a:pPr indent="0" fontAlgn="auto">
              <a:lnSpc>
                <a:spcPct val="150000"/>
              </a:lnSpc>
              <a:buNone/>
            </a:pPr>
            <a:r>
              <a:rPr lang="en-US" altLang="zh-CN">
                <a:sym typeface="+mn-ea"/>
              </a:rPr>
              <a:t>2. </a:t>
            </a:r>
            <a:r>
              <a:rPr lang="zh-CN" altLang="en-US">
                <a:sym typeface="+mn-ea"/>
              </a:rPr>
              <a:t>删除或替换的位置大于字符串长度时，逆序输出字符串。</a:t>
            </a:r>
          </a:p>
          <a:p>
            <a:pPr indent="0" fontAlgn="auto">
              <a:lnSpc>
                <a:spcPct val="150000"/>
              </a:lnSpc>
              <a:buNone/>
            </a:pPr>
            <a:r>
              <a:rPr lang="en-US" altLang="zh-CN">
                <a:sym typeface="+mn-ea"/>
              </a:rPr>
              <a:t>3. </a:t>
            </a:r>
            <a:r>
              <a:rPr lang="zh-CN" altLang="en-US">
                <a:sym typeface="+mn-ea"/>
              </a:rPr>
              <a:t>操作除i，d，r外，均属非法操作，此时逆序输出字符串。</a:t>
            </a:r>
            <a:endParaRPr lang="zh-CN" altLang="en-US"/>
          </a:p>
          <a:p>
            <a:pPr indent="0" fontAlgn="auto">
              <a:lnSpc>
                <a:spcPct val="150000"/>
              </a:lnSpc>
              <a:buNone/>
            </a:pPr>
            <a:endParaRPr lang="zh-CN" altLang="en-US">
              <a:sym typeface="+mn-ea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A8108A6-DC23-4E3F-A8FE-58E6F2B175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109"/>
    </mc:Choice>
    <mc:Fallback>
      <p:transition spd="slow" advTm="87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39420" y="0"/>
            <a:ext cx="10619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代码：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73355" y="460375"/>
            <a:ext cx="3575050" cy="61855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/>
              <a:t>#include &lt;iostream&gt;</a:t>
            </a:r>
          </a:p>
          <a:p>
            <a:r>
              <a:rPr lang="zh-CN" altLang="en-US"/>
              <a:t>#include &lt;cstring&gt;</a:t>
            </a:r>
          </a:p>
          <a:p>
            <a:r>
              <a:rPr lang="zh-CN" altLang="en-US"/>
              <a:t>using namespace std;</a:t>
            </a:r>
          </a:p>
          <a:p>
            <a:r>
              <a:rPr lang="zh-CN" altLang="en-US"/>
              <a:t> </a:t>
            </a:r>
          </a:p>
          <a:p>
            <a:r>
              <a:rPr lang="zh-CN" altLang="en-US"/>
              <a:t>void print(char S[], bool reverse)</a:t>
            </a:r>
          </a:p>
          <a:p>
            <a:r>
              <a:rPr lang="zh-CN" altLang="en-US"/>
              <a:t>{</a:t>
            </a:r>
          </a:p>
          <a:p>
            <a:r>
              <a:rPr lang="zh-CN" altLang="en-US"/>
              <a:t>    int len = strlen(S);</a:t>
            </a:r>
          </a:p>
          <a:p>
            <a:r>
              <a:rPr lang="zh-CN" altLang="en-US"/>
              <a:t>    if (reverse)</a:t>
            </a:r>
          </a:p>
          <a:p>
            <a:r>
              <a:rPr lang="zh-CN" altLang="en-US"/>
              <a:t>    {</a:t>
            </a:r>
          </a:p>
          <a:p>
            <a:r>
              <a:rPr lang="zh-CN" altLang="en-US"/>
              <a:t>        for (int i = len - 1; i &gt;= 0; i--)</a:t>
            </a:r>
          </a:p>
          <a:p>
            <a:r>
              <a:rPr lang="zh-CN" altLang="en-US"/>
              <a:t>        {</a:t>
            </a:r>
          </a:p>
          <a:p>
            <a:r>
              <a:rPr lang="zh-CN" altLang="en-US"/>
              <a:t>            cout &lt;&lt; S[i];</a:t>
            </a:r>
          </a:p>
          <a:p>
            <a:r>
              <a:rPr lang="zh-CN" altLang="en-US"/>
              <a:t>        }</a:t>
            </a:r>
          </a:p>
          <a:p>
            <a:r>
              <a:rPr lang="zh-CN" altLang="en-US"/>
              <a:t>    }</a:t>
            </a:r>
          </a:p>
          <a:p>
            <a:r>
              <a:rPr lang="zh-CN" altLang="en-US"/>
              <a:t>    else</a:t>
            </a:r>
          </a:p>
          <a:p>
            <a:r>
              <a:rPr lang="zh-CN" altLang="en-US"/>
              <a:t>    {</a:t>
            </a:r>
          </a:p>
          <a:p>
            <a:r>
              <a:rPr lang="zh-CN" altLang="en-US"/>
              <a:t>        cout &lt;&lt; S;</a:t>
            </a:r>
          </a:p>
          <a:p>
            <a:r>
              <a:rPr lang="zh-CN" altLang="en-US"/>
              <a:t>    }</a:t>
            </a:r>
          </a:p>
          <a:p>
            <a:r>
              <a:rPr lang="zh-CN" altLang="en-US"/>
              <a:t>    cout &lt;&lt; endl;</a:t>
            </a:r>
          </a:p>
          <a:p>
            <a:r>
              <a:rPr lang="zh-CN" altLang="en-US"/>
              <a:t>}</a:t>
            </a:r>
          </a:p>
          <a:p>
            <a:r>
              <a:rPr lang="zh-CN" altLang="en-US"/>
              <a:t> </a:t>
            </a:r>
          </a:p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048760" y="1081405"/>
            <a:ext cx="5726430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void insert(char S[], int pos, char c)</a:t>
            </a:r>
            <a:endParaRPr lang="zh-CN" altLang="en-US"/>
          </a:p>
          <a:p>
            <a:r>
              <a:rPr lang="zh-CN" altLang="en-US">
                <a:sym typeface="+mn-ea"/>
              </a:rPr>
              <a:t>{</a:t>
            </a:r>
            <a:endParaRPr lang="zh-CN" altLang="en-US"/>
          </a:p>
          <a:p>
            <a:r>
              <a:rPr lang="zh-CN" altLang="en-US">
                <a:sym typeface="+mn-ea"/>
              </a:rPr>
              <a:t>    int len = strlen(S);</a:t>
            </a:r>
            <a:endParaRPr lang="zh-CN" altLang="en-US"/>
          </a:p>
          <a:p>
            <a:r>
              <a:rPr lang="zh-CN" altLang="en-US">
                <a:sym typeface="+mn-ea"/>
              </a:rPr>
              <a:t>    if (pos &gt; len)</a:t>
            </a:r>
            <a:endParaRPr lang="zh-CN" altLang="en-US"/>
          </a:p>
          <a:p>
            <a:r>
              <a:rPr lang="zh-CN" altLang="en-US">
                <a:sym typeface="+mn-ea"/>
              </a:rPr>
              <a:t>   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pos = len;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for (int i = len; i &gt;= pos; i--)</a:t>
            </a:r>
            <a:endParaRPr lang="zh-CN" altLang="en-US"/>
          </a:p>
          <a:p>
            <a:r>
              <a:rPr lang="zh-CN" altLang="en-US">
                <a:sym typeface="+mn-ea"/>
              </a:rPr>
              <a:t>   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S[i + 1] = S[i];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S[pos] = c;</a:t>
            </a:r>
            <a:endParaRPr lang="zh-CN" altLang="en-US"/>
          </a:p>
          <a:p>
            <a:r>
              <a:rPr lang="zh-CN" altLang="en-US">
                <a:sym typeface="+mn-ea"/>
              </a:rPr>
              <a:t>    print(S, false);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/>
          </a:p>
          <a:p>
            <a:r>
              <a:rPr lang="zh-CN" altLang="en-US">
                <a:sym typeface="+mn-ea"/>
              </a:rPr>
              <a:t> </a:t>
            </a:r>
            <a:endParaRPr lang="zh-CN" altLang="en-US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BD547538-FE54-41A5-AD21-008CB94662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051"/>
    </mc:Choice>
    <mc:Fallback>
      <p:transition spd="slow" advTm="80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96240" y="0"/>
            <a:ext cx="10619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代码：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347970" y="1031240"/>
            <a:ext cx="417322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void replace(char S[], int pos, char c)</a:t>
            </a:r>
            <a:endParaRPr lang="zh-CN" altLang="en-US"/>
          </a:p>
          <a:p>
            <a:r>
              <a:rPr lang="zh-CN" altLang="en-US">
                <a:sym typeface="+mn-ea"/>
              </a:rPr>
              <a:t>{</a:t>
            </a:r>
            <a:endParaRPr lang="zh-CN" altLang="en-US"/>
          </a:p>
          <a:p>
            <a:r>
              <a:rPr lang="zh-CN" altLang="en-US">
                <a:sym typeface="+mn-ea"/>
              </a:rPr>
              <a:t>    int len = strlen(S);</a:t>
            </a:r>
            <a:endParaRPr lang="zh-CN" altLang="en-US"/>
          </a:p>
          <a:p>
            <a:r>
              <a:rPr lang="zh-CN" altLang="en-US">
                <a:sym typeface="+mn-ea"/>
              </a:rPr>
              <a:t>    if (pos &gt; len)</a:t>
            </a:r>
            <a:endParaRPr lang="zh-CN" altLang="en-US"/>
          </a:p>
          <a:p>
            <a:r>
              <a:rPr lang="zh-CN" altLang="en-US">
                <a:sym typeface="+mn-ea"/>
              </a:rPr>
              <a:t>   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print(S, true);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else</a:t>
            </a:r>
            <a:endParaRPr lang="zh-CN" altLang="en-US"/>
          </a:p>
          <a:p>
            <a:r>
              <a:rPr lang="zh-CN" altLang="en-US">
                <a:sym typeface="+mn-ea"/>
              </a:rPr>
              <a:t>   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S[pos - 1] = c;</a:t>
            </a:r>
            <a:endParaRPr lang="zh-CN" altLang="en-US"/>
          </a:p>
          <a:p>
            <a:r>
              <a:rPr lang="zh-CN" altLang="en-US">
                <a:sym typeface="+mn-ea"/>
              </a:rPr>
              <a:t>        print(S, false);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/>
          </a:p>
          <a:p>
            <a:r>
              <a:rPr lang="zh-CN" altLang="en-US">
                <a:sym typeface="+mn-ea"/>
              </a:rPr>
              <a:t> 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85115" y="886460"/>
            <a:ext cx="5181600" cy="47999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void remove(char S[], int pos)</a:t>
            </a:r>
            <a:endParaRPr lang="zh-CN" altLang="en-US"/>
          </a:p>
          <a:p>
            <a:r>
              <a:rPr lang="zh-CN" altLang="en-US">
                <a:sym typeface="+mn-ea"/>
              </a:rPr>
              <a:t>{</a:t>
            </a:r>
            <a:endParaRPr lang="zh-CN" altLang="en-US"/>
          </a:p>
          <a:p>
            <a:r>
              <a:rPr lang="zh-CN" altLang="en-US">
                <a:sym typeface="+mn-ea"/>
              </a:rPr>
              <a:t>    int len = strlen(S);</a:t>
            </a:r>
            <a:endParaRPr lang="zh-CN" altLang="en-US"/>
          </a:p>
          <a:p>
            <a:r>
              <a:rPr lang="zh-CN" altLang="en-US">
                <a:sym typeface="+mn-ea"/>
              </a:rPr>
              <a:t>    if (pos &gt; len)</a:t>
            </a:r>
            <a:endParaRPr lang="zh-CN" altLang="en-US"/>
          </a:p>
          <a:p>
            <a:r>
              <a:rPr lang="zh-CN" altLang="en-US">
                <a:sym typeface="+mn-ea"/>
              </a:rPr>
              <a:t>   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print(S, true);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else</a:t>
            </a:r>
            <a:endParaRPr lang="zh-CN" altLang="en-US"/>
          </a:p>
          <a:p>
            <a:r>
              <a:rPr lang="zh-CN" altLang="en-US">
                <a:sym typeface="+mn-ea"/>
              </a:rPr>
              <a:t>   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for (int i = pos; S[i - 1] != '\0'; i++)</a:t>
            </a:r>
            <a:endParaRPr lang="zh-CN" altLang="en-US"/>
          </a:p>
          <a:p>
            <a:r>
              <a:rPr lang="zh-CN" altLang="en-US">
                <a:sym typeface="+mn-ea"/>
              </a:rPr>
              <a:t>       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S[i - 1] = S[i];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    print(S, false);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/>
          </a:p>
          <a:p>
            <a:r>
              <a:rPr lang="zh-CN" altLang="en-US">
                <a:sym typeface="+mn-ea"/>
              </a:rPr>
              <a:t> </a:t>
            </a:r>
            <a:endParaRPr lang="zh-CN" altLang="en-US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DB864C2C-42DE-4EBC-8198-924941E2A4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28"/>
    </mc:Choice>
    <mc:Fallback>
      <p:transition spd="slow" advTm="26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4495" y="128270"/>
            <a:ext cx="10619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代码：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00355" y="1061085"/>
            <a:ext cx="6801485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int main()</a:t>
            </a:r>
            <a:endParaRPr lang="zh-CN" altLang="en-US"/>
          </a:p>
          <a:p>
            <a:r>
              <a:rPr lang="zh-CN" altLang="en-US">
                <a:sym typeface="+mn-ea"/>
              </a:rPr>
              <a:t>{</a:t>
            </a:r>
            <a:endParaRPr lang="zh-CN" altLang="en-US"/>
          </a:p>
          <a:p>
            <a:r>
              <a:rPr lang="zh-CN" altLang="en-US">
                <a:sym typeface="+mn-ea"/>
              </a:rPr>
              <a:t>    char S[17];</a:t>
            </a:r>
            <a:endParaRPr lang="zh-CN" altLang="en-US"/>
          </a:p>
          <a:p>
            <a:r>
              <a:rPr lang="zh-CN" altLang="en-US">
                <a:sym typeface="+mn-ea"/>
              </a:rPr>
              <a:t>    cin &gt;&gt; S;</a:t>
            </a:r>
            <a:endParaRPr lang="zh-CN" altLang="en-US"/>
          </a:p>
          <a:p>
            <a:r>
              <a:rPr lang="zh-CN" altLang="en-US">
                <a:sym typeface="+mn-ea"/>
              </a:rPr>
              <a:t>    int N;</a:t>
            </a:r>
            <a:endParaRPr lang="zh-CN" altLang="en-US"/>
          </a:p>
          <a:p>
            <a:r>
              <a:rPr lang="zh-CN" altLang="en-US">
                <a:sym typeface="+mn-ea"/>
              </a:rPr>
              <a:t>    cin &gt;&gt; N;</a:t>
            </a:r>
            <a:endParaRPr lang="zh-CN" altLang="en-US"/>
          </a:p>
          <a:p>
            <a:r>
              <a:rPr lang="zh-CN" altLang="en-US">
                <a:sym typeface="+mn-ea"/>
              </a:rPr>
              <a:t>    while (N--)</a:t>
            </a:r>
            <a:endParaRPr lang="zh-CN" altLang="en-US"/>
          </a:p>
          <a:p>
            <a:r>
              <a:rPr lang="zh-CN" altLang="en-US">
                <a:sym typeface="+mn-ea"/>
              </a:rPr>
              <a:t>   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char Sc[20];</a:t>
            </a:r>
            <a:endParaRPr lang="zh-CN" altLang="en-US"/>
          </a:p>
          <a:p>
            <a:r>
              <a:rPr lang="zh-CN" altLang="en-US">
                <a:sym typeface="+mn-ea"/>
              </a:rPr>
              <a:t>        strcpy(Sc, S);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char op;</a:t>
            </a:r>
            <a:endParaRPr lang="zh-CN" altLang="en-US"/>
          </a:p>
          <a:p>
            <a:r>
              <a:rPr lang="zh-CN" altLang="en-US">
                <a:sym typeface="+mn-ea"/>
              </a:rPr>
              <a:t>        int i;</a:t>
            </a:r>
            <a:endParaRPr lang="zh-CN" altLang="en-US"/>
          </a:p>
          <a:p>
            <a:r>
              <a:rPr lang="zh-CN" altLang="en-US">
                <a:sym typeface="+mn-ea"/>
              </a:rPr>
              <a:t>        char c;</a:t>
            </a:r>
            <a:endParaRPr lang="zh-CN" altLang="en-US"/>
          </a:p>
          <a:p>
            <a:r>
              <a:rPr lang="zh-CN" altLang="en-US">
                <a:sym typeface="+mn-ea"/>
              </a:rPr>
              <a:t>        cin &gt;&gt; op;</a:t>
            </a:r>
            <a:endParaRPr lang="zh-CN" altLang="en-US"/>
          </a:p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852160" y="284480"/>
            <a:ext cx="5720080" cy="61855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>
                <a:sym typeface="+mn-ea"/>
              </a:rPr>
              <a:t>        switch (op)</a:t>
            </a:r>
            <a:endParaRPr lang="zh-CN" altLang="en-US"/>
          </a:p>
          <a:p>
            <a:r>
              <a:rPr lang="zh-CN" altLang="en-US">
                <a:sym typeface="+mn-ea"/>
              </a:rPr>
              <a:t>        {</a:t>
            </a:r>
            <a:endParaRPr lang="zh-CN" altLang="en-US"/>
          </a:p>
          <a:p>
            <a:r>
              <a:rPr lang="zh-CN" altLang="en-US">
                <a:sym typeface="+mn-ea"/>
              </a:rPr>
              <a:t>        case 'i':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cin &gt;&gt; i &gt;&gt; c;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insert(Sc, i, c);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break;</a:t>
            </a:r>
            <a:endParaRPr lang="zh-CN" altLang="en-US"/>
          </a:p>
          <a:p>
            <a:r>
              <a:rPr lang="zh-CN" altLang="en-US">
                <a:sym typeface="+mn-ea"/>
              </a:rPr>
              <a:t>        case 'd':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cin &gt;&gt; i;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remove(Sc, i);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break;</a:t>
            </a:r>
            <a:endParaRPr lang="zh-CN" altLang="en-US"/>
          </a:p>
          <a:p>
            <a:r>
              <a:rPr lang="zh-CN" altLang="en-US">
                <a:sym typeface="+mn-ea"/>
              </a:rPr>
              <a:t>        case 'r':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cin &gt;&gt; i &gt;&gt; c;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replace(Sc, i, c);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break;</a:t>
            </a:r>
            <a:endParaRPr lang="zh-CN" altLang="en-US"/>
          </a:p>
          <a:p>
            <a:r>
              <a:rPr lang="zh-CN" altLang="en-US">
                <a:sym typeface="+mn-ea"/>
              </a:rPr>
              <a:t>        default: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print(S, true);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cin.ignore('\n');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break;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return 0;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/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84ADFCE-684C-444E-A603-6239E393F5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212"/>
    </mc:Choice>
    <mc:Fallback>
      <p:transition spd="slow" advTm="82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844</Words>
  <Application>Microsoft Office PowerPoint</Application>
  <PresentationFormat>宽屏</PresentationFormat>
  <Paragraphs>140</Paragraphs>
  <Slides>6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Yichen</dc:creator>
  <cp:lastModifiedBy>奕琛 李</cp:lastModifiedBy>
  <cp:revision>25</cp:revision>
  <dcterms:created xsi:type="dcterms:W3CDTF">2021-11-20T07:05:00Z</dcterms:created>
  <dcterms:modified xsi:type="dcterms:W3CDTF">2021-11-21T03:18:28Z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7BB728CD175E4D9B88041207C8E9EFB1</vt:lpwstr>
  </property>
  <property fmtid="{D5CDD505-2E9C-101B-9397-08002B2CF9AE}" pid="3" name="KSOProductBuildVer">
    <vt:lpwstr>2052-11.1.0.11045</vt:lpwstr>
  </property>
</Properties>
</file>

<file path=docProps/thumbnail.jpeg>
</file>